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ccordion Black" panose="020B0604020202020204" charset="-128"/>
      <p:regular r:id="rId11"/>
    </p:embeddedFont>
    <p:embeddedFont>
      <p:font typeface="Helvetica World" panose="020B0604020202020204" charset="-128"/>
      <p:regular r:id="rId12"/>
    </p:embeddedFont>
    <p:embeddedFont>
      <p:font typeface="Helvetica World Bold" panose="020B0604020202020204" charset="-128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B9E87F-FC5C-43B8-BA04-3895E9135ED1}" v="42" dt="2025-06-19T02:47:55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349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MySQL is an open-source database management system.</a:t>
            </a:r>
            <a:endParaRPr lang="en-US">
              <a:solidFill>
                <a:srgbClr val="444444"/>
              </a:solidFill>
            </a:endParaRPr>
          </a:p>
          <a:p>
            <a:r>
              <a:rPr lang="en-US" dirty="0"/>
              <a:t> 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It uses a relational model, which means data is organized into tables.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 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Each table represents an entity and stores records as rows.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 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/>
              <a:t>It is widely used in web development and business applications.</a:t>
            </a:r>
            <a:endParaRPr lang="en-US" dirty="0">
              <a:solidFill>
                <a:srgbClr val="444444"/>
              </a:solidFill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🔷 1. Top Layer – MySQL Interfaces</a:t>
            </a:r>
          </a:p>
          <a:p>
            <a:endParaRPr lang="en-US"/>
          </a:p>
          <a:p>
            <a:r>
              <a:rPr lang="en-US"/>
              <a:t>MySQL Connectors allow applications (in languages like Python, Java, PHP, etc.) to communicate with the MySQL server.</a:t>
            </a:r>
          </a:p>
          <a:p>
            <a:endParaRPr lang="en-US"/>
          </a:p>
          <a:p>
            <a:r>
              <a:rPr lang="en-US"/>
              <a:t>MySQL Shell provides scripting capabilities for advanced database operations and management.</a:t>
            </a:r>
          </a:p>
          <a:p>
            <a:endParaRPr lang="en-US"/>
          </a:p>
          <a:p>
            <a:r>
              <a:rPr lang="en-US"/>
              <a:t>🔷 2. MySQL Server Process (mysqld)</a:t>
            </a:r>
          </a:p>
          <a:p>
            <a:endParaRPr lang="en-US"/>
          </a:p>
          <a:p>
            <a:r>
              <a:rPr lang="en-US"/>
              <a:t>This is the core service that handles all database tasks. Inside it:</a:t>
            </a:r>
          </a:p>
          <a:p>
            <a:endParaRPr lang="en-US"/>
          </a:p>
          <a:p>
            <a:r>
              <a:rPr lang="en-US"/>
              <a:t>NoSQL Interface: Allows CRUD operations via Document Store (MySQL also supports NoSQL features).</a:t>
            </a:r>
          </a:p>
          <a:p>
            <a:endParaRPr lang="en-US"/>
          </a:p>
          <a:p>
            <a:r>
              <a:rPr lang="en-US"/>
              <a:t>SQL Interface: Supports standard SQL operations such as:</a:t>
            </a:r>
          </a:p>
          <a:p>
            <a:endParaRPr lang="en-US"/>
          </a:p>
          <a:p>
            <a:r>
              <a:rPr lang="en-US"/>
              <a:t>DML (INSERT, UPDATE, DELETE)</a:t>
            </a:r>
          </a:p>
          <a:p>
            <a:endParaRPr lang="en-US"/>
          </a:p>
          <a:p>
            <a:r>
              <a:rPr lang="en-US"/>
              <a:t>DDL (CREATE, ALTER)</a:t>
            </a:r>
          </a:p>
          <a:p>
            <a:endParaRPr lang="en-US"/>
          </a:p>
          <a:p>
            <a:r>
              <a:rPr lang="en-US"/>
              <a:t>Views, Stored Procedures, and Triggers</a:t>
            </a:r>
          </a:p>
          <a:p>
            <a:endParaRPr lang="en-US"/>
          </a:p>
          <a:p>
            <a:r>
              <a:rPr lang="en-US"/>
              <a:t>Parser &amp; Translator:</a:t>
            </a:r>
          </a:p>
          <a:p>
            <a:endParaRPr lang="en-US"/>
          </a:p>
          <a:p>
            <a:r>
              <a:rPr lang="en-US"/>
              <a:t>Parses the query and checks its syntax</a:t>
            </a:r>
          </a:p>
          <a:p>
            <a:endParaRPr lang="en-US"/>
          </a:p>
          <a:p>
            <a:r>
              <a:rPr lang="en-US"/>
              <a:t>Translates it into a form that can be executed</a:t>
            </a:r>
          </a:p>
          <a:p>
            <a:endParaRPr lang="en-US"/>
          </a:p>
          <a:p>
            <a:r>
              <a:rPr lang="en-US"/>
              <a:t>Optimizer:</a:t>
            </a:r>
          </a:p>
          <a:p>
            <a:endParaRPr lang="en-US"/>
          </a:p>
          <a:p>
            <a:r>
              <a:rPr lang="en-US"/>
              <a:t>Finds the fastest way to execute a query using statistics and indexes</a:t>
            </a:r>
          </a:p>
          <a:p>
            <a:endParaRPr lang="en-US"/>
          </a:p>
          <a:p>
            <a:r>
              <a:rPr lang="en-US"/>
              <a:t>Caches &amp; Buffers:</a:t>
            </a:r>
          </a:p>
          <a:p>
            <a:endParaRPr lang="en-US"/>
          </a:p>
          <a:p>
            <a:r>
              <a:rPr lang="en-US"/>
              <a:t>Stores frequent queries, data, and index blocks for faster access</a:t>
            </a:r>
          </a:p>
          <a:p>
            <a:endParaRPr lang="en-US"/>
          </a:p>
          <a:p>
            <a:r>
              <a:rPr lang="en-US"/>
              <a:t>🔷 3. Storage Engines</a:t>
            </a:r>
          </a:p>
          <a:p>
            <a:endParaRPr lang="en-US"/>
          </a:p>
          <a:p>
            <a:r>
              <a:rPr lang="en-US"/>
              <a:t>These manage how data is stored and retrieved:</a:t>
            </a:r>
          </a:p>
          <a:p>
            <a:endParaRPr lang="en-US"/>
          </a:p>
          <a:p>
            <a:r>
              <a:rPr lang="en-US"/>
              <a:t>InnoDB: Default engine; supports transactions, foreign keys</a:t>
            </a:r>
          </a:p>
          <a:p>
            <a:endParaRPr lang="en-US"/>
          </a:p>
          <a:p>
            <a:r>
              <a:rPr lang="en-US"/>
              <a:t>MyISAM: Older engine, faster reads, no transaction support</a:t>
            </a:r>
          </a:p>
          <a:p>
            <a:endParaRPr lang="en-US"/>
          </a:p>
          <a:p>
            <a:r>
              <a:rPr lang="en-US"/>
              <a:t>NDB Cluster: For distributed systems</a:t>
            </a:r>
          </a:p>
          <a:p>
            <a:endParaRPr lang="en-US"/>
          </a:p>
          <a:p>
            <a:r>
              <a:rPr lang="en-US"/>
              <a:t>Memory: Stores data in RAM, used for fast temporary tables</a:t>
            </a:r>
          </a:p>
          <a:p>
            <a:endParaRPr lang="en-US"/>
          </a:p>
          <a:p>
            <a:r>
              <a:rPr lang="en-US"/>
              <a:t>🔷 4. File System &amp; Logs:</a:t>
            </a:r>
          </a:p>
          <a:p>
            <a:endParaRPr lang="en-US"/>
          </a:p>
          <a:p>
            <a:r>
              <a:rPr lang="en-US"/>
              <a:t>Files &amp; Logs store:</a:t>
            </a:r>
          </a:p>
          <a:p>
            <a:endParaRPr lang="en-US"/>
          </a:p>
          <a:p>
            <a:r>
              <a:rPr lang="en-US"/>
              <a:t>Actual data files</a:t>
            </a:r>
          </a:p>
          <a:p>
            <a:endParaRPr lang="en-US"/>
          </a:p>
          <a:p>
            <a:r>
              <a:rPr lang="en-US"/>
              <a:t>Redo/Undo logs (used for recovery)</a:t>
            </a:r>
          </a:p>
          <a:p>
            <a:endParaRPr lang="en-US"/>
          </a:p>
          <a:p>
            <a:r>
              <a:rPr lang="en-US"/>
              <a:t>Error logs, general logs, binary logs</a:t>
            </a:r>
          </a:p>
          <a:p>
            <a:endParaRPr lang="en-US"/>
          </a:p>
          <a:p>
            <a:r>
              <a:rPr lang="en-US"/>
              <a:t>Slow query logs</a:t>
            </a:r>
          </a:p>
          <a:p>
            <a:endParaRPr lang="en-US"/>
          </a:p>
          <a:p>
            <a:r>
              <a:rPr lang="en-US"/>
              <a:t>DDL commands history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Q&amp;A</a:t>
            </a:r>
          </a:p>
          <a:p>
            <a:endParaRPr lang="en-US"/>
          </a:p>
          <a:p>
            <a:r>
              <a:rPr lang="en-US"/>
              <a:t>mysqld is the heart of MySQL that handles queries, optimizations, and storage.</a:t>
            </a:r>
          </a:p>
          <a:p>
            <a:endParaRPr lang="en-US"/>
          </a:p>
          <a:p>
            <a:r>
              <a:rPr lang="en-US"/>
              <a:t>Connectors allow multiple programming languages to connect to MySQL.</a:t>
            </a:r>
          </a:p>
          <a:p>
            <a:endParaRPr lang="en-US"/>
          </a:p>
          <a:p>
            <a:r>
              <a:rPr lang="en-US"/>
              <a:t>Storage engines are interchangeable and handle data differently based on needs.</a:t>
            </a:r>
          </a:p>
          <a:p>
            <a:endParaRPr lang="en-US"/>
          </a:p>
          <a:p>
            <a:r>
              <a:rPr lang="en-US"/>
              <a:t>Logs and files ensure data safety, recovery, and performance tracking.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MySQL’s relational model ensures clear data structure and reduces redundancy.</a:t>
            </a:r>
          </a:p>
          <a:p>
            <a:endParaRPr lang="en-US"/>
          </a:p>
          <a:p>
            <a:r>
              <a:rPr lang="en-US"/>
              <a:t>ACID stands for Atomicity, Consistency, Isolation, and Durability – ensuring safe and accurate transactions.</a:t>
            </a:r>
          </a:p>
          <a:p>
            <a:endParaRPr lang="en-US"/>
          </a:p>
          <a:p>
            <a:r>
              <a:rPr lang="en-US"/>
              <a:t>Relationships help maintain data integrity through foreign key constraints.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MySQL struggles with unstructured data like images, videos, or large documents.</a:t>
            </a:r>
          </a:p>
          <a:p>
            <a:endParaRPr lang="en-US"/>
          </a:p>
          <a:p>
            <a:r>
              <a:rPr lang="en-US"/>
              <a:t>When you query large data using many joins, performance may drop.</a:t>
            </a:r>
          </a:p>
          <a:p>
            <a:endParaRPr lang="en-US"/>
          </a:p>
          <a:p>
            <a:r>
              <a:rPr lang="en-US"/>
              <a:t>Scaling horizontally (across many servers) is harder compared to NoSQL.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MySQL is widely used due to its simplicity, speed, and open-source nature.</a:t>
            </a:r>
          </a:p>
          <a:p>
            <a:endParaRPr lang="en-US"/>
          </a:p>
          <a:p>
            <a:r>
              <a:rPr lang="en-US"/>
              <a:t>It's a strong solution when your data fits well in tables and relationships.</a:t>
            </a:r>
          </a:p>
          <a:p>
            <a:endParaRPr lang="en-US"/>
          </a:p>
          <a:p>
            <a:r>
              <a:rPr lang="en-US"/>
              <a:t>For real-time apps or massive scaling, other models (like NoSQL) may be more suitable.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7701" y="196708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303170" y="326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10735" y="3139583"/>
            <a:ext cx="12466530" cy="159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PRESENTATION - MYSQL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2982" y="5716309"/>
            <a:ext cx="10162036" cy="78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6"/>
              </a:lnSpc>
              <a:spcBef>
                <a:spcPct val="0"/>
              </a:spcBef>
            </a:pPr>
            <a:r>
              <a:rPr lang="en-US" sz="4568" spc="1096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By Jawad Ahmed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135" y="1988650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324735" y="326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34946" y="2208789"/>
            <a:ext cx="7218109" cy="172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2982" y="4498559"/>
            <a:ext cx="10162036" cy="321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410" lvl="1" indent="-493205" algn="l">
              <a:lnSpc>
                <a:spcPts val="6396"/>
              </a:lnSpc>
              <a:buFont typeface="Arial"/>
              <a:buChar char="•"/>
            </a:pPr>
            <a:r>
              <a:rPr lang="en-US" sz="45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MySQL uses Relational Database Model</a:t>
            </a:r>
          </a:p>
          <a:p>
            <a:pPr marL="986410" lvl="1" indent="-493205" algn="l">
              <a:lnSpc>
                <a:spcPts val="6396"/>
              </a:lnSpc>
              <a:spcBef>
                <a:spcPct val="0"/>
              </a:spcBef>
              <a:buFont typeface="Arial"/>
              <a:buChar char="•"/>
            </a:pPr>
            <a:r>
              <a:rPr lang="en-US" sz="4568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Stores data in tables (rows &amp; columns)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134" y="1988650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324735" y="326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65765" y="1298054"/>
            <a:ext cx="6284834" cy="6701048"/>
          </a:xfrm>
          <a:custGeom>
            <a:avLst/>
            <a:gdLst/>
            <a:ahLst/>
            <a:cxnLst/>
            <a:rect l="l" t="t" r="r" b="b"/>
            <a:pathLst>
              <a:path w="6284834" h="6701048">
                <a:moveTo>
                  <a:pt x="0" y="0"/>
                </a:moveTo>
                <a:lnTo>
                  <a:pt x="6284834" y="0"/>
                </a:lnTo>
                <a:lnTo>
                  <a:pt x="6284834" y="6701047"/>
                </a:lnTo>
                <a:lnTo>
                  <a:pt x="0" y="6701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97957" y="29175"/>
            <a:ext cx="10162036" cy="1193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8"/>
              </a:lnSpc>
              <a:spcBef>
                <a:spcPct val="0"/>
              </a:spcBef>
            </a:pPr>
            <a:r>
              <a:rPr lang="en-US" sz="62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MySQL Architecture Diagram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94200" y="8586291"/>
            <a:ext cx="11257875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Fig 1.1: MySQL Architecture Diagram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135" y="1988650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324735" y="326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62982" y="1600212"/>
            <a:ext cx="10162036" cy="172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Advantages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15063" y="4352185"/>
            <a:ext cx="11257875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Structured &amp; Organized data storage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15063" y="5095875"/>
            <a:ext cx="11257875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Supports ACID properties (reliable transactions)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7701" y="1988650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324735" y="326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10735" y="1600212"/>
            <a:ext cx="12466530" cy="172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Disadvantages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15063" y="4161790"/>
            <a:ext cx="11257875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 ideal for unstructured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15063" y="4824095"/>
            <a:ext cx="11257875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Complex joins can slow performance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135" y="1988650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324735" y="-82995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844977" y="4070748"/>
            <a:ext cx="11304083" cy="2325003"/>
            <a:chOff x="0" y="0"/>
            <a:chExt cx="3511122" cy="6123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11122" cy="612346"/>
            </a:xfrm>
            <a:custGeom>
              <a:avLst/>
              <a:gdLst/>
              <a:ahLst/>
              <a:cxnLst/>
              <a:rect l="l" t="t" r="r" b="b"/>
              <a:pathLst>
                <a:path w="3511122" h="612346">
                  <a:moveTo>
                    <a:pt x="0" y="0"/>
                  </a:moveTo>
                  <a:lnTo>
                    <a:pt x="3511122" y="0"/>
                  </a:lnTo>
                  <a:lnTo>
                    <a:pt x="3511122" y="612346"/>
                  </a:lnTo>
                  <a:lnTo>
                    <a:pt x="0" y="612346"/>
                  </a:lnTo>
                  <a:close/>
                </a:path>
              </a:pathLst>
            </a:custGeom>
            <a:solidFill>
              <a:srgbClr val="2B4C52"/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511122" cy="65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79719" y="5189662"/>
            <a:ext cx="11928563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Great choice for small to medium projects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79719" y="4378329"/>
            <a:ext cx="11928563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ECCA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MySQL is powerful and reliable for structured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4228" y="1600212"/>
            <a:ext cx="13619543" cy="172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8"/>
              </a:lnSpc>
              <a:spcBef>
                <a:spcPct val="0"/>
              </a:spcBef>
            </a:pPr>
            <a:r>
              <a:rPr lang="en-US" sz="894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Conclution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135" y="1967084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324735" y="326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61600" y="1879685"/>
            <a:ext cx="6564801" cy="5418945"/>
          </a:xfrm>
          <a:custGeom>
            <a:avLst/>
            <a:gdLst/>
            <a:ahLst/>
            <a:cxnLst/>
            <a:rect l="l" t="t" r="r" b="b"/>
            <a:pathLst>
              <a:path w="6564801" h="5418945">
                <a:moveTo>
                  <a:pt x="0" y="0"/>
                </a:moveTo>
                <a:lnTo>
                  <a:pt x="6564800" y="0"/>
                </a:lnTo>
                <a:lnTo>
                  <a:pt x="6564800" y="5418945"/>
                </a:lnTo>
                <a:lnTo>
                  <a:pt x="0" y="5418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13578" y="7058686"/>
            <a:ext cx="5860843" cy="157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6"/>
              </a:lnSpc>
              <a:spcBef>
                <a:spcPct val="0"/>
              </a:spcBef>
            </a:pPr>
            <a:r>
              <a:rPr lang="en-US" sz="8233" spc="1358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Questions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135" y="1988650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0" y="0"/>
                </a:moveTo>
                <a:lnTo>
                  <a:pt x="4014450" y="0"/>
                </a:lnTo>
                <a:lnTo>
                  <a:pt x="4014450" y="8300554"/>
                </a:lnTo>
                <a:lnTo>
                  <a:pt x="0" y="830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324735" y="3269"/>
            <a:ext cx="4014450" cy="8300554"/>
          </a:xfrm>
          <a:custGeom>
            <a:avLst/>
            <a:gdLst/>
            <a:ahLst/>
            <a:cxnLst/>
            <a:rect l="l" t="t" r="r" b="b"/>
            <a:pathLst>
              <a:path w="4014450" h="8300554">
                <a:moveTo>
                  <a:pt x="4014450" y="8300554"/>
                </a:moveTo>
                <a:lnTo>
                  <a:pt x="0" y="8300554"/>
                </a:lnTo>
                <a:lnTo>
                  <a:pt x="0" y="0"/>
                </a:lnTo>
                <a:lnTo>
                  <a:pt x="4014450" y="0"/>
                </a:lnTo>
                <a:lnTo>
                  <a:pt x="4014450" y="83005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51367" y="2885195"/>
            <a:ext cx="12985267" cy="2922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8"/>
              </a:lnSpc>
              <a:spcBef>
                <a:spcPct val="0"/>
              </a:spcBef>
            </a:pPr>
            <a:r>
              <a:rPr lang="en-US" sz="15349">
                <a:solidFill>
                  <a:srgbClr val="FFFFFF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91482" y="6195523"/>
            <a:ext cx="7905036" cy="64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sz="3754" spc="900">
                <a:solidFill>
                  <a:srgbClr val="ECCA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Focusing on Lecture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and Yellow Simple Modern Business Presentation</dc:title>
  <cp:revision>27</cp:revision>
  <dcterms:created xsi:type="dcterms:W3CDTF">2006-08-16T00:00:00Z</dcterms:created>
  <dcterms:modified xsi:type="dcterms:W3CDTF">2025-06-19T02:55:48Z</dcterms:modified>
  <dc:identifier>DAGqwv7NRDw</dc:identifier>
</cp:coreProperties>
</file>